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2" r:id="rId15"/>
    <p:sldId id="288" r:id="rId16"/>
    <p:sldId id="298" r:id="rId17"/>
    <p:sldId id="295" r:id="rId18"/>
    <p:sldId id="296" r:id="rId19"/>
    <p:sldId id="297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24"/>
  </p:normalViewPr>
  <p:slideViewPr>
    <p:cSldViewPr>
      <p:cViewPr varScale="1">
        <p:scale>
          <a:sx n="90" d="100"/>
          <a:sy n="90" d="100"/>
        </p:scale>
        <p:origin x="880" y="19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535987" cy="2500312"/>
          </a:xfrm>
        </p:spPr>
        <p:txBody>
          <a:bodyPr/>
          <a:lstStyle/>
          <a:p>
            <a:pPr eaLnBrk="1" hangingPunct="1"/>
            <a:r>
              <a:rPr lang="id-ID" altLang="en-US" b="1" dirty="0">
                <a:ea typeface="ＭＳ Ｐゴシック" charset="-128"/>
              </a:rPr>
              <a:t>Kemitraan </a:t>
            </a:r>
            <a:br>
              <a:rPr lang="id-ID" altLang="en-US" b="1" dirty="0">
                <a:ea typeface="ＭＳ Ｐゴシック" charset="-128"/>
              </a:rPr>
            </a:br>
            <a:r>
              <a:rPr lang="id-ID" altLang="en-US" b="1" dirty="0" smtClean="0">
                <a:ea typeface="ＭＳ Ｐゴシック" charset="-128"/>
              </a:rPr>
              <a:t>Dalam </a:t>
            </a:r>
            <a:r>
              <a:rPr lang="id-ID" altLang="en-US" b="1" dirty="0">
                <a:ea typeface="ＭＳ Ｐゴシック" charset="-128"/>
              </a:rPr>
              <a:t>Pengelolaan Aset Daerah:</a:t>
            </a:r>
            <a:br>
              <a:rPr lang="id-ID" altLang="en-US" b="1" dirty="0">
                <a:ea typeface="ＭＳ Ｐゴシック" charset="-128"/>
              </a:rPr>
            </a:br>
            <a:r>
              <a:rPr lang="id-ID" altLang="en-US" b="1" dirty="0">
                <a:ea typeface="ＭＳ Ｐゴシック" charset="-128"/>
              </a:rPr>
              <a:t>PPP </a:t>
            </a:r>
            <a:r>
              <a:rPr lang="id-ID" altLang="en-US" b="1" dirty="0" smtClean="0">
                <a:ea typeface="ＭＳ Ｐゴシック" charset="-128"/>
              </a:rPr>
              <a:t>dan PFI</a:t>
            </a:r>
            <a:endParaRPr lang="id-ID" altLang="en-US" b="1" dirty="0">
              <a:ea typeface="ＭＳ Ｐゴシック" charset="-128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23975" y="4419600"/>
            <a:ext cx="6572250" cy="20161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d-ID" altLang="en-US" sz="2400" b="1" dirty="0">
                <a:solidFill>
                  <a:schemeClr val="tx1"/>
                </a:solidFill>
                <a:ea typeface="ＭＳ Ｐゴシック" charset="-128"/>
              </a:rPr>
              <a:t>Wahyudi </a:t>
            </a:r>
            <a:r>
              <a:rPr lang="id-ID" altLang="en-US" sz="2400" b="1" dirty="0" err="1">
                <a:solidFill>
                  <a:schemeClr val="tx1"/>
                </a:solidFill>
                <a:ea typeface="ＭＳ Ｐゴシック" charset="-128"/>
              </a:rPr>
              <a:t>Kumorotomo</a:t>
            </a:r>
            <a:r>
              <a:rPr lang="id-ID" altLang="en-US" sz="2400" b="1" dirty="0">
                <a:solidFill>
                  <a:schemeClr val="tx1"/>
                </a:solidFill>
                <a:ea typeface="ＭＳ Ｐゴシック" charset="-128"/>
              </a:rPr>
              <a:t>, </a:t>
            </a:r>
            <a:r>
              <a:rPr lang="id-ID" altLang="en-US" sz="2400" b="1" dirty="0" err="1">
                <a:solidFill>
                  <a:schemeClr val="tx1"/>
                </a:solidFill>
                <a:ea typeface="ＭＳ Ｐゴシック" charset="-128"/>
              </a:rPr>
              <a:t>PhD</a:t>
            </a:r>
            <a:endParaRPr lang="id-ID" altLang="en-US" sz="24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id-ID" altLang="en-US" sz="24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id-ID" altLang="en-US" sz="2400" b="1" dirty="0" smtClean="0">
                <a:solidFill>
                  <a:schemeClr val="tx1"/>
                </a:solidFill>
                <a:ea typeface="ＭＳ Ｐゴシック" charset="-128"/>
              </a:rPr>
              <a:t>Magister Administrasi Publik</a:t>
            </a:r>
          </a:p>
          <a:p>
            <a:pPr>
              <a:lnSpc>
                <a:spcPct val="80000"/>
              </a:lnSpc>
            </a:pPr>
            <a:r>
              <a:rPr lang="id-ID" altLang="en-US" sz="2400" b="1" dirty="0" smtClean="0">
                <a:solidFill>
                  <a:schemeClr val="tx1"/>
                </a:solidFill>
                <a:ea typeface="ＭＳ Ｐゴシック" charset="-128"/>
              </a:rPr>
              <a:t>Universitas </a:t>
            </a:r>
            <a:r>
              <a:rPr lang="id-ID" altLang="en-US" sz="2400" b="1" dirty="0" err="1" smtClean="0">
                <a:solidFill>
                  <a:schemeClr val="tx1"/>
                </a:solidFill>
                <a:ea typeface="ＭＳ Ｐゴシック" charset="-128"/>
              </a:rPr>
              <a:t>Gadjah</a:t>
            </a:r>
            <a:r>
              <a:rPr lang="id-ID" altLang="en-US" sz="2400" b="1" dirty="0" smtClean="0">
                <a:solidFill>
                  <a:schemeClr val="tx1"/>
                </a:solidFill>
                <a:ea typeface="ＭＳ Ｐゴシック" charset="-128"/>
              </a:rPr>
              <a:t> Mada</a:t>
            </a:r>
          </a:p>
          <a:p>
            <a:pPr>
              <a:lnSpc>
                <a:spcPct val="80000"/>
              </a:lnSpc>
            </a:pPr>
            <a:r>
              <a:rPr lang="id-ID" altLang="en-US" sz="2400" b="1" dirty="0" smtClean="0">
                <a:solidFill>
                  <a:schemeClr val="tx1"/>
                </a:solidFill>
                <a:ea typeface="ＭＳ Ｐゴシック" charset="-128"/>
              </a:rPr>
              <a:t>2017</a:t>
            </a:r>
            <a:endParaRPr lang="id-ID" altLang="en-US" sz="2400" b="1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id-ID" altLang="en-US" sz="2400" b="1" dirty="0" err="1">
                <a:solidFill>
                  <a:schemeClr val="tx1"/>
                </a:solidFill>
                <a:ea typeface="ＭＳ Ｐゴシック" charset="-128"/>
              </a:rPr>
              <a:t>www.kumoro.staff.ugm.ac.id</a:t>
            </a:r>
            <a:endParaRPr lang="id-ID" altLang="en-US" sz="2400" b="1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8" name="Picture 7" descr="CIMG08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000250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 descr="http://www.independencemo.biz/UserFiles/Image/inv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08275"/>
            <a:ext cx="2143125" cy="1528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 descr="CIMG09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4296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4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01063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charset="-128"/>
              </a:rPr>
              <a:t>Proses Kemitraan dlm Pemanfaatan 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Pemilihan</a:t>
            </a:r>
            <a:r>
              <a:rPr lang="en-US" dirty="0" smtClean="0"/>
              <a:t> /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ke-3</a:t>
            </a:r>
          </a:p>
          <a:p>
            <a:pPr>
              <a:defRPr/>
            </a:pP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(PFI)</a:t>
            </a:r>
          </a:p>
          <a:p>
            <a:pPr>
              <a:defRPr/>
            </a:pP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(</a:t>
            </a:r>
            <a:r>
              <a:rPr lang="en-US" dirty="0" err="1" smtClean="0"/>
              <a:t>operasional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4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charset="-128"/>
              </a:rPr>
              <a:t>Masalah Pokok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400">
                <a:ea typeface="ＭＳ Ｐゴシック" charset="-128"/>
              </a:rPr>
              <a:t>Pembagian risiko (risk allocation)</a:t>
            </a:r>
          </a:p>
          <a:p>
            <a:r>
              <a:rPr lang="en-US" altLang="en-US" sz="4400">
                <a:ea typeface="ＭＳ Ｐゴシック" charset="-128"/>
              </a:rPr>
              <a:t>Kesepakatan kerjasama (direct agreement)</a:t>
            </a:r>
          </a:p>
          <a:p>
            <a:r>
              <a:rPr lang="en-US" altLang="en-US" sz="4400">
                <a:ea typeface="ＭＳ Ｐゴシック" charset="-128"/>
              </a:rPr>
              <a:t>Monitoring dan sistem pembayaran</a:t>
            </a:r>
          </a:p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54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2D5DCA-9EF6-C547-B0E8-728F13C6F615}" type="slidenum">
              <a:rPr lang="id-ID" altLang="en-US" sz="1800">
                <a:latin typeface="Calibri" charset="0"/>
              </a:rPr>
              <a:pPr eaLnBrk="1" hangingPunct="1"/>
              <a:t>14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00063" y="6357938"/>
            <a:ext cx="357187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77438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E51D31-9DB0-AC47-B549-D050D4B789B8}" type="slidenum">
              <a:rPr lang="id-ID" altLang="en-US" sz="1800">
                <a:latin typeface="Calibri" charset="0"/>
              </a:rPr>
              <a:pPr eaLnBrk="1" hangingPunct="1"/>
              <a:t>15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00063" y="6357938"/>
            <a:ext cx="357187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77819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PFI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89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568"/>
              </a:spcBef>
            </a:pP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endParaRPr lang="en-US" dirty="0" smtClean="0"/>
          </a:p>
          <a:p>
            <a:pPr>
              <a:spcBef>
                <a:spcPts val="2568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>
              <a:spcBef>
                <a:spcPts val="2568"/>
              </a:spcBef>
            </a:pP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jangka-panjang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endParaRPr lang="en-US" dirty="0" smtClean="0"/>
          </a:p>
          <a:p>
            <a:pPr>
              <a:spcBef>
                <a:spcPts val="2568"/>
              </a:spcBef>
            </a:pP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UMKM yang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usahanya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en-US" b="1">
                <a:ea typeface="ＭＳ Ｐゴシック" charset="-128"/>
              </a:rPr>
              <a:t>Beberapa Kasus di Indonesia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130300"/>
            <a:ext cx="864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3200" b="1">
                <a:latin typeface="Calibri" charset="0"/>
              </a:rPr>
              <a:t>Proyek Besar: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1682750"/>
            <a:ext cx="842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d-ID" altLang="en-US" sz="2800" b="1">
                <a:solidFill>
                  <a:srgbClr val="C00000"/>
                </a:solidFill>
                <a:latin typeface="Calibri" charset="0"/>
              </a:rPr>
              <a:t>Jalan Tol</a:t>
            </a:r>
          </a:p>
          <a:p>
            <a:pPr eaLnBrk="1" hangingPunct="1">
              <a:buFont typeface="Arial" charset="0"/>
              <a:buChar char="•"/>
            </a:pPr>
            <a:r>
              <a:rPr lang="id-ID" altLang="en-US" sz="2800" b="1">
                <a:latin typeface="Calibri" charset="0"/>
              </a:rPr>
              <a:t>Pembangkit tenaga listrik swasta (investasi asing).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2897188"/>
            <a:ext cx="864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3200" b="1">
                <a:latin typeface="Calibri" charset="0"/>
              </a:rPr>
              <a:t>Proyek Daerah (Kasus DIY):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" y="3468688"/>
            <a:ext cx="8429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d-ID" altLang="en-US" sz="2800" b="1">
                <a:solidFill>
                  <a:srgbClr val="C00000"/>
                </a:solidFill>
                <a:latin typeface="Calibri" charset="0"/>
              </a:rPr>
              <a:t>Pasar Beringharjo.</a:t>
            </a:r>
          </a:p>
          <a:p>
            <a:pPr eaLnBrk="1" hangingPunct="1">
              <a:buFont typeface="Arial" charset="0"/>
              <a:buChar char="•"/>
            </a:pPr>
            <a:r>
              <a:rPr lang="id-ID" altLang="en-US" sz="2800" b="1">
                <a:latin typeface="Calibri" charset="0"/>
              </a:rPr>
              <a:t>Gedung BNI di Kampus UGM.</a:t>
            </a:r>
          </a:p>
          <a:p>
            <a:pPr eaLnBrk="1" hangingPunct="1">
              <a:buFont typeface="Arial" charset="0"/>
              <a:buChar char="•"/>
            </a:pPr>
            <a:r>
              <a:rPr lang="id-ID" altLang="en-US" sz="2800" b="1">
                <a:solidFill>
                  <a:srgbClr val="C00000"/>
                </a:solidFill>
                <a:latin typeface="Calibri" charset="0"/>
              </a:rPr>
              <a:t>Terminal Bis Giwangan.</a:t>
            </a:r>
          </a:p>
        </p:txBody>
      </p:sp>
      <p:sp>
        <p:nvSpPr>
          <p:cNvPr id="11" name="Pentagon 10"/>
          <p:cNvSpPr/>
          <p:nvPr/>
        </p:nvSpPr>
        <p:spPr>
          <a:xfrm>
            <a:off x="500063" y="6357938"/>
            <a:ext cx="357187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9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316912" cy="1431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>
                <a:ea typeface="ＭＳ Ｐゴシック" charset="-128"/>
              </a:rPr>
              <a:t>Kebutuhan PPP di Daerah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16113"/>
            <a:ext cx="8032750" cy="49418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u="sng">
                <a:ea typeface="ＭＳ Ｐゴシック" charset="-128"/>
              </a:rPr>
              <a:t>Situasi</a:t>
            </a:r>
            <a:r>
              <a:rPr lang="en-US" altLang="en-US" sz="2800">
                <a:ea typeface="ＭＳ Ｐゴシック" charset="-128"/>
              </a:rPr>
              <a:t>: perlu membangun sesuatu, tapi dana yang memadai tidak tersedia (mungkin karena “</a:t>
            </a:r>
            <a:r>
              <a:rPr lang="en-US" altLang="ja-JP" sz="2800">
                <a:ea typeface="ＭＳ Ｐゴシック" charset="-128"/>
              </a:rPr>
              <a:t>kalah prioritas</a:t>
            </a:r>
            <a:r>
              <a:rPr lang="en-US" altLang="en-US" sz="2800">
                <a:ea typeface="ＭＳ Ｐゴシック" charset="-128"/>
              </a:rPr>
              <a:t>”</a:t>
            </a:r>
            <a:r>
              <a:rPr lang="id-ID" altLang="ja-JP" sz="2800">
                <a:ea typeface="ＭＳ Ｐゴシック" charset="-128"/>
              </a:rPr>
              <a:t> dalam APBD; tapi diprioritaskan utk </a:t>
            </a:r>
            <a:r>
              <a:rPr lang="ja-JP" altLang="id-ID" sz="2800">
                <a:ea typeface="ＭＳ Ｐゴシック" charset="-128"/>
              </a:rPr>
              <a:t>“</a:t>
            </a:r>
            <a:r>
              <a:rPr lang="id-ID" altLang="ja-JP" sz="2800">
                <a:ea typeface="ＭＳ Ｐゴシック" charset="-128"/>
              </a:rPr>
              <a:t>hutang dan bayar mencicil</a:t>
            </a:r>
            <a:r>
              <a:rPr lang="ja-JP" altLang="id-ID" sz="2800">
                <a:ea typeface="ＭＳ Ｐゴシック" charset="-128"/>
              </a:rPr>
              <a:t>”</a:t>
            </a:r>
            <a:r>
              <a:rPr lang="en-US" altLang="ja-JP" sz="2800">
                <a:ea typeface="ＭＳ Ｐゴシック" charset="-128"/>
              </a:rPr>
              <a:t>).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 u="sng">
                <a:solidFill>
                  <a:srgbClr val="376092"/>
                </a:solidFill>
                <a:ea typeface="ＭＳ Ｐゴシック" charset="-128"/>
              </a:rPr>
              <a:t>Pemda memerlukan kemitraan dengan investor</a:t>
            </a:r>
            <a:r>
              <a:rPr lang="en-US" altLang="en-US" sz="2800">
                <a:solidFill>
                  <a:srgbClr val="376092"/>
                </a:solidFill>
                <a:ea typeface="ＭＳ Ｐゴシック" charset="-128"/>
              </a:rPr>
              <a:t> dalam membangun tsb.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>
                <a:ea typeface="ＭＳ Ｐゴシック" charset="-128"/>
              </a:rPr>
              <a:t>Secara umum </a:t>
            </a:r>
            <a:r>
              <a:rPr lang="en-US" altLang="en-US" sz="2800" u="sng">
                <a:ea typeface="ＭＳ Ｐゴシック" charset="-128"/>
              </a:rPr>
              <a:t>pemda belum siap dalam melakukan kemitraan tsb</a:t>
            </a:r>
            <a:r>
              <a:rPr lang="en-US" altLang="en-US" sz="2800">
                <a:ea typeface="ＭＳ Ｐゴシック" charset="-128"/>
              </a:rPr>
              <a:t> (karena antara lain: payung hukum yang memadai, pemahaman, kapasitas SDM, ketersediaan konsultan pendamping di daerah).</a:t>
            </a: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8643938" y="6286500"/>
            <a:ext cx="285750" cy="28575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210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16912" cy="14319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>
                <a:ea typeface="ＭＳ Ｐゴシック" charset="-128"/>
              </a:rPr>
              <a:t>Langkah-langkah Pendaerahan PPP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4941888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ea typeface="+mn-ea"/>
                <a:cs typeface="+mn-cs"/>
              </a:rPr>
              <a:t>Antara</a:t>
            </a:r>
            <a:r>
              <a:rPr lang="en-US" sz="2800" dirty="0" smtClean="0">
                <a:ea typeface="+mn-ea"/>
                <a:cs typeface="+mn-cs"/>
              </a:rPr>
              <a:t> lain: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 err="1" smtClean="0">
                <a:ea typeface="+mn-ea"/>
                <a:cs typeface="+mn-cs"/>
              </a:rPr>
              <a:t>Penyediaan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payung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hukum</a:t>
            </a:r>
            <a:r>
              <a:rPr lang="en-US" sz="2800" dirty="0" smtClean="0">
                <a:ea typeface="+mn-ea"/>
                <a:cs typeface="+mn-cs"/>
              </a:rPr>
              <a:t> yang </a:t>
            </a:r>
            <a:r>
              <a:rPr lang="en-US" sz="2800" dirty="0" err="1" smtClean="0">
                <a:ea typeface="+mn-ea"/>
                <a:cs typeface="+mn-cs"/>
              </a:rPr>
              <a:t>memadai</a:t>
            </a:r>
            <a:r>
              <a:rPr lang="en-US" sz="2800" dirty="0" smtClean="0">
                <a:ea typeface="+mn-ea"/>
                <a:cs typeface="+mn-cs"/>
              </a:rPr>
              <a:t> (?)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Peningkatan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pemahaman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bebagai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pihak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terkait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di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daerah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pemda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, DPRD,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masyarakat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swasta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konsultan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)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 err="1" smtClean="0">
                <a:ea typeface="+mn-ea"/>
                <a:cs typeface="+mn-cs"/>
              </a:rPr>
              <a:t>Peningkatan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kapasitas</a:t>
            </a:r>
            <a:r>
              <a:rPr lang="en-US" sz="2800" dirty="0" smtClean="0">
                <a:ea typeface="+mn-ea"/>
                <a:cs typeface="+mn-cs"/>
              </a:rPr>
              <a:t> SDM </a:t>
            </a:r>
            <a:r>
              <a:rPr lang="en-US" sz="2800" dirty="0" err="1" smtClean="0">
                <a:ea typeface="+mn-ea"/>
                <a:cs typeface="+mn-cs"/>
              </a:rPr>
              <a:t>pemda</a:t>
            </a:r>
            <a:r>
              <a:rPr lang="en-US" sz="2800" dirty="0" smtClean="0">
                <a:ea typeface="+mn-ea"/>
                <a:cs typeface="+mn-cs"/>
              </a:rPr>
              <a:t> (</a:t>
            </a:r>
            <a:r>
              <a:rPr lang="en-US" sz="2800" dirty="0" err="1" smtClean="0">
                <a:ea typeface="+mn-ea"/>
                <a:cs typeface="+mn-cs"/>
              </a:rPr>
              <a:t>tdk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perlu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ahli</a:t>
            </a:r>
            <a:r>
              <a:rPr lang="en-US" sz="2800" dirty="0" smtClean="0">
                <a:ea typeface="+mn-ea"/>
                <a:cs typeface="+mn-cs"/>
              </a:rPr>
              <a:t>, </a:t>
            </a:r>
            <a:r>
              <a:rPr lang="en-US" sz="2800" dirty="0" err="1" smtClean="0">
                <a:ea typeface="+mn-ea"/>
                <a:cs typeface="+mn-cs"/>
              </a:rPr>
              <a:t>tp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mempunyai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pengetahuan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cukup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utk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mendukung</a:t>
            </a:r>
            <a:r>
              <a:rPr lang="en-US" sz="2800" dirty="0" smtClean="0">
                <a:ea typeface="+mn-ea"/>
                <a:cs typeface="+mn-cs"/>
              </a:rPr>
              <a:t> proses </a:t>
            </a:r>
            <a:r>
              <a:rPr lang="en-US" sz="2800" dirty="0" err="1" smtClean="0">
                <a:ea typeface="+mn-ea"/>
                <a:cs typeface="+mn-cs"/>
              </a:rPr>
              <a:t>pengambilan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keputusan</a:t>
            </a:r>
            <a:r>
              <a:rPr lang="en-US" sz="2800" dirty="0" smtClean="0">
                <a:ea typeface="+mn-ea"/>
                <a:cs typeface="+mn-cs"/>
              </a:rPr>
              <a:t> ID-PPP); </a:t>
            </a:r>
            <a:r>
              <a:rPr lang="id-ID" sz="2800" dirty="0" smtClean="0">
                <a:ea typeface="+mn-ea"/>
                <a:cs typeface="+mn-cs"/>
              </a:rPr>
              <a:t>dukungan </a:t>
            </a:r>
            <a:r>
              <a:rPr lang="en-US" sz="2800" dirty="0" err="1" smtClean="0">
                <a:ea typeface="+mn-ea"/>
                <a:cs typeface="+mn-cs"/>
              </a:rPr>
              <a:t>keahlian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id-ID" sz="2800" dirty="0" smtClean="0">
                <a:ea typeface="+mn-ea"/>
                <a:cs typeface="+mn-cs"/>
              </a:rPr>
              <a:t>sebaiknya </a:t>
            </a:r>
            <a:r>
              <a:rPr lang="en-US" sz="2800" dirty="0" err="1" smtClean="0">
                <a:ea typeface="+mn-ea"/>
                <a:cs typeface="+mn-cs"/>
              </a:rPr>
              <a:t>diperoleh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dari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pendampingan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oleh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konsultan</a:t>
            </a:r>
            <a:r>
              <a:rPr lang="en-US" sz="2800" dirty="0" smtClean="0"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Peningkatan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keahlian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konsultan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di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daerah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utk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mendampingi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pemda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dalam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program ID-PPP).</a:t>
            </a: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8643938" y="6357938"/>
            <a:ext cx="285750" cy="28575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735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en-US" b="1">
                <a:ea typeface="ＭＳ Ｐゴシック" charset="-128"/>
              </a:rPr>
              <a:t>Kemitraan Pemda &amp; Swasta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218" y="1524000"/>
            <a:ext cx="863441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err="1" smtClean="0"/>
              <a:t>Kemitraan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pendanaan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proyek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Private </a:t>
            </a:r>
            <a:r>
              <a:rPr lang="en-US" altLang="en-US" i="1" dirty="0"/>
              <a:t>Finance Initiative</a:t>
            </a:r>
            <a:r>
              <a:rPr lang="en-US" altLang="en-US" dirty="0"/>
              <a:t> (PFI) </a:t>
            </a:r>
            <a:r>
              <a:rPr lang="en-US" altLang="en-US" dirty="0" err="1" smtClean="0"/>
              <a:t>sifatnya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formal </a:t>
            </a:r>
            <a:r>
              <a:rPr lang="en-US" altLang="en-US" dirty="0" err="1" smtClean="0"/>
              <a:t>jika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dibanding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Public </a:t>
            </a:r>
            <a:r>
              <a:rPr lang="en-US" altLang="en-US" i="1" dirty="0"/>
              <a:t>Private Partnership</a:t>
            </a:r>
            <a:r>
              <a:rPr lang="en-US" altLang="en-US" dirty="0"/>
              <a:t> (</a:t>
            </a:r>
            <a:r>
              <a:rPr lang="en-US" altLang="en-US" dirty="0" smtClean="0"/>
              <a:t>PPP). </a:t>
            </a:r>
            <a:r>
              <a:rPr lang="en-US" altLang="en-US" dirty="0" err="1" smtClean="0"/>
              <a:t>Kedua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dasarnya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dimaksudkan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mengelola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proyek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simbiosis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mutualisma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sektor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sektor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swasta</a:t>
            </a:r>
            <a:r>
              <a:rPr lang="en-US" altLang="en-US" dirty="0" smtClean="0"/>
              <a:t>.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err="1" smtClean="0"/>
              <a:t>Menggabungkan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kedua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sektor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swasta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inovasi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tata-kelola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disiplin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pemerintah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tradisi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pemberian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murah</a:t>
            </a:r>
            <a:r>
              <a:rPr lang="en-US" altLang="en-US" dirty="0" smtClean="0"/>
              <a:t>.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smtClean="0"/>
              <a:t>PFI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meminimalkan</a:t>
            </a:r>
            <a:r>
              <a:rPr lang="en-US" altLang="en-US" dirty="0" smtClean="0"/>
              <a:t> LCC (</a:t>
            </a:r>
            <a:r>
              <a:rPr lang="en-US" altLang="en-US" i="1" dirty="0" smtClean="0"/>
              <a:t>Life Cycle </a:t>
            </a:r>
            <a:r>
              <a:rPr lang="en-US" altLang="en-US" i="1" dirty="0" smtClean="0"/>
              <a:t>Cost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sekolah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rumah-sakit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pengolahan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limbah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pengelolaan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kantor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pemerintah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dsb</a:t>
            </a:r>
            <a:r>
              <a:rPr lang="en-US" altLang="en-US" dirty="0" smtClean="0"/>
              <a:t>). </a:t>
            </a:r>
            <a:endParaRPr lang="id-ID" altLang="en-US" dirty="0"/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4995DA-9F2D-DA43-A04F-70F9F730E7E6}" type="slidenum">
              <a:rPr lang="id-ID" altLang="en-US" sz="1800">
                <a:latin typeface="Calibri" charset="0"/>
              </a:rPr>
              <a:pPr eaLnBrk="1" hangingPunct="1"/>
              <a:t>2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65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6172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id-ID" altLang="en-US" b="1">
                <a:ea typeface="ＭＳ Ｐゴシック" charset="-128"/>
              </a:rPr>
              <a:t>Apakah beda PPP dengan PFI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1071563"/>
            <a:ext cx="82867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smtClean="0"/>
              <a:t>PPP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kemitraan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lembaga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pemerintah</a:t>
            </a:r>
            <a:r>
              <a:rPr lang="en-US" altLang="en-US" dirty="0" smtClean="0"/>
              <a:t>, di </a:t>
            </a:r>
            <a:r>
              <a:rPr lang="en-US" altLang="en-US" dirty="0" err="1" smtClean="0"/>
              <a:t>tingkat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pusat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daerah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perusahaan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swasta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menangani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sebuah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proyek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</a:t>
            </a:r>
            <a:r>
              <a:rPr lang="en-US" altLang="en-US" dirty="0" smtClean="0"/>
              <a:t>.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smtClean="0"/>
              <a:t>PFI </a:t>
            </a:r>
            <a:r>
              <a:rPr lang="en-US" altLang="en-US" dirty="0" err="1" smtClean="0"/>
              <a:t>sifatnya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spesifik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kemitraan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berjangka-panjang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meliputi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aset</a:t>
            </a:r>
            <a:r>
              <a:rPr lang="en-US" altLang="en-US" dirty="0" smtClean="0"/>
              <a:t>, modal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objek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kerjasama</a:t>
            </a:r>
            <a:r>
              <a:rPr lang="en-US" altLang="en-US" dirty="0" smtClean="0"/>
              <a:t>. </a:t>
            </a:r>
            <a:endParaRPr lang="id-ID" altLang="en-US" dirty="0"/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skema</a:t>
            </a:r>
            <a:r>
              <a:rPr lang="en-US" altLang="en-US" dirty="0" smtClean="0"/>
              <a:t> PFI, </a:t>
            </a:r>
            <a:r>
              <a:rPr lang="en-US" altLang="en-US" dirty="0" err="1" smtClean="0"/>
              <a:t>biasanya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pemerintah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menetapkan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sebuah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standar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pihak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swasta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mengoperasikan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membebankan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biaya</a:t>
            </a:r>
            <a:r>
              <a:rPr lang="en-US" altLang="en-US" dirty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warga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begitu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pemerintah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membiayai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proyek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selama</a:t>
            </a:r>
            <a:r>
              <a:rPr lang="en-US" altLang="en-US" dirty="0" smtClean="0"/>
              <a:t> masa </a:t>
            </a:r>
            <a:r>
              <a:rPr lang="en-US" altLang="en-US" dirty="0" err="1" smtClean="0"/>
              <a:t>kontrak</a:t>
            </a:r>
            <a:r>
              <a:rPr lang="en-US" altLang="en-US" dirty="0" smtClean="0"/>
              <a:t>, yang </a:t>
            </a:r>
            <a:r>
              <a:rPr lang="en-US" altLang="en-US" dirty="0" err="1" smtClean="0"/>
              <a:t>bisa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berlaku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25 </a:t>
            </a:r>
            <a:r>
              <a:rPr lang="en-US" altLang="en-US" dirty="0" err="1" smtClean="0"/>
              <a:t>hingga</a:t>
            </a:r>
            <a:r>
              <a:rPr lang="en-US" altLang="en-US" dirty="0" smtClean="0"/>
              <a:t> 30 </a:t>
            </a:r>
            <a:r>
              <a:rPr lang="en-US" altLang="en-US" dirty="0" err="1" smtClean="0"/>
              <a:t>tahun</a:t>
            </a:r>
            <a:r>
              <a:rPr lang="en-US" altLang="en-US" dirty="0" smtClean="0"/>
              <a:t>. </a:t>
            </a:r>
            <a:endParaRPr lang="id-ID" altLang="en-US" dirty="0"/>
          </a:p>
        </p:txBody>
      </p:sp>
      <p:sp>
        <p:nvSpPr>
          <p:cNvPr id="16387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24B1A3D-56B0-5847-8034-AB7EF9B2C759}" type="slidenum">
              <a:rPr lang="id-ID" altLang="en-US" sz="1800">
                <a:latin typeface="Calibri" charset="0"/>
              </a:rPr>
              <a:pPr eaLnBrk="1" hangingPunct="1"/>
              <a:t>3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8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4D464C-D6FD-A143-99F3-D3D80749395E}" type="slidenum">
              <a:rPr lang="id-ID" altLang="en-US" sz="1800">
                <a:latin typeface="Calibri" charset="0"/>
              </a:rPr>
              <a:pPr eaLnBrk="1" hangingPunct="1"/>
              <a:t>4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857250" y="6215063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Sumber: presentasi ceramah Pacific Consultans Co Ltd, 4 March 2009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2238"/>
            <a:ext cx="8358187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5FFE59-A21C-3643-A7B4-5170EB54A3A9}" type="slidenum">
              <a:rPr lang="id-ID" altLang="en-US" sz="1800">
                <a:latin typeface="Calibri" charset="0"/>
              </a:rPr>
              <a:pPr eaLnBrk="1" hangingPunct="1"/>
              <a:t>5</a:t>
            </a:fld>
            <a:endParaRPr lang="id-ID" altLang="en-US" sz="1800">
              <a:latin typeface="Calibri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857250" y="6215063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Sumber: presentasi ceramah Pacific Consultans Co Ltd, 4 March 2009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501062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758949" y="573028"/>
            <a:ext cx="650557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id-ID" altLang="en-US" sz="3200" b="1" dirty="0" smtClean="0">
                <a:ea typeface="ＭＳ Ｐゴシック" charset="-128"/>
              </a:rPr>
              <a:t>Pidato Kenegaraan Presiden Jokowi</a:t>
            </a:r>
            <a:br>
              <a:rPr lang="id-ID" altLang="en-US" sz="3200" b="1" dirty="0" smtClean="0">
                <a:ea typeface="ＭＳ Ｐゴシック" charset="-128"/>
              </a:rPr>
            </a:br>
            <a:r>
              <a:rPr lang="id-ID" altLang="en-US" sz="3200" b="1" dirty="0" smtClean="0">
                <a:ea typeface="ＭＳ Ｐゴシック" charset="-128"/>
              </a:rPr>
              <a:t>16 Agustus </a:t>
            </a:r>
            <a:r>
              <a:rPr lang="id-ID" altLang="en-US" sz="3200" b="1" dirty="0" smtClean="0">
                <a:ea typeface="ＭＳ Ｐゴシック" charset="-128"/>
              </a:rPr>
              <a:t>2016</a:t>
            </a:r>
            <a:endParaRPr lang="id-ID" altLang="en-US" sz="3200" b="1" dirty="0">
              <a:ea typeface="ＭＳ Ｐゴシック" charset="-128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1" y="1989138"/>
            <a:ext cx="8839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 smtClean="0"/>
              <a:t>,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berkewajiban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wilayah-wilayah</a:t>
            </a:r>
            <a:r>
              <a:rPr lang="en-US" dirty="0"/>
              <a:t> yang marginal, </a:t>
            </a:r>
            <a:r>
              <a:rPr lang="en-US" dirty="0" err="1"/>
              <a:t>wilayah-wilayah</a:t>
            </a:r>
            <a:r>
              <a:rPr lang="en-US" dirty="0"/>
              <a:t> yang </a:t>
            </a:r>
            <a:r>
              <a:rPr lang="en-US" dirty="0" err="1" smtClean="0"/>
              <a:t>tertinggal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APBN.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daerah-daerah</a:t>
            </a:r>
            <a:r>
              <a:rPr lang="en-US" dirty="0" smtClean="0"/>
              <a:t> </a:t>
            </a:r>
            <a:r>
              <a:rPr lang="en-US" dirty="0"/>
              <a:t>lain yang </a:t>
            </a:r>
            <a:r>
              <a:rPr lang="en-US" dirty="0" err="1"/>
              <a:t>ekonominya</a:t>
            </a:r>
            <a:r>
              <a:rPr lang="en-US" dirty="0"/>
              <a:t> </a:t>
            </a:r>
            <a:r>
              <a:rPr lang="en-US" dirty="0" err="1"/>
              <a:t>menggeliat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,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BUMN.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2016 </a:t>
            </a:r>
            <a:r>
              <a:rPr lang="en-US" dirty="0" err="1" smtClean="0"/>
              <a:t>ini</a:t>
            </a:r>
            <a:r>
              <a:rPr lang="en-US" dirty="0"/>
              <a:t>, </a:t>
            </a:r>
            <a:r>
              <a:rPr lang="en-US" dirty="0" err="1"/>
              <a:t>investasi</a:t>
            </a:r>
            <a:r>
              <a:rPr lang="en-US" dirty="0"/>
              <a:t> BUMN </a:t>
            </a:r>
            <a:r>
              <a:rPr lang="en-US" dirty="0" err="1"/>
              <a:t>ditargetkan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410,2 </a:t>
            </a:r>
            <a:r>
              <a:rPr lang="en-US" dirty="0" err="1" smtClean="0"/>
              <a:t>triliun</a:t>
            </a:r>
            <a:r>
              <a:rPr lang="en-US" dirty="0" smtClean="0"/>
              <a:t> </a:t>
            </a:r>
            <a:r>
              <a:rPr lang="en-US" dirty="0"/>
              <a:t>yang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62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347 </a:t>
            </a:r>
            <a:r>
              <a:rPr lang="en-US" dirty="0" err="1"/>
              <a:t>Triliun</a:t>
            </a:r>
            <a:r>
              <a:rPr lang="en-US" dirty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/>
              <a:t>BUMN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diperbesar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2019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764 </a:t>
            </a:r>
            <a:r>
              <a:rPr lang="en-US" dirty="0" err="1" smtClean="0"/>
              <a:t>triliun</a:t>
            </a:r>
            <a:r>
              <a:rPr lang="en-US" dirty="0" smtClean="0"/>
              <a:t>”.</a:t>
            </a:r>
            <a:r>
              <a:rPr lang="id-ID" altLang="en-US" dirty="0"/>
              <a:t/>
            </a:r>
            <a:br>
              <a:rPr lang="id-ID" altLang="en-US" dirty="0"/>
            </a:br>
            <a:endParaRPr lang="id-ID" altLang="en-US" b="1" dirty="0">
              <a:latin typeface="Calibri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1010" r="10791" b="-1010"/>
          <a:stretch>
            <a:fillRect/>
          </a:stretch>
        </p:blipFill>
        <p:spPr bwMode="auto">
          <a:xfrm>
            <a:off x="131103" y="0"/>
            <a:ext cx="1661184" cy="19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428625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57250" y="6215063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Sumber: presentasi ceramah Pacific Consultans Co Ltd, 4 March 2009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650288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2" descr="CIMG08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entagon 39"/>
          <p:cNvSpPr/>
          <p:nvPr/>
        </p:nvSpPr>
        <p:spPr>
          <a:xfrm>
            <a:off x="500063" y="6357938"/>
            <a:ext cx="357187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1507" name="TextBox 20"/>
          <p:cNvSpPr txBox="1">
            <a:spLocks noChangeArrowheads="1"/>
          </p:cNvSpPr>
          <p:nvPr/>
        </p:nvSpPr>
        <p:spPr bwMode="auto">
          <a:xfrm>
            <a:off x="2051050" y="260350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Kasus di Jepang #1: City Police Apartment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14813" y="3286125"/>
            <a:ext cx="1428750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>
                <a:solidFill>
                  <a:schemeClr val="bg1"/>
                </a:solidFill>
              </a:rPr>
              <a:t>SPC</a:t>
            </a:r>
          </a:p>
        </p:txBody>
      </p:sp>
      <p:sp>
        <p:nvSpPr>
          <p:cNvPr id="21509" name="TextBox 21"/>
          <p:cNvSpPr txBox="1">
            <a:spLocks noChangeArrowheads="1"/>
          </p:cNvSpPr>
          <p:nvPr/>
        </p:nvSpPr>
        <p:spPr bwMode="auto">
          <a:xfrm>
            <a:off x="3214688" y="1071563"/>
            <a:ext cx="1785937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Provinsi Miyazaki</a:t>
            </a:r>
          </a:p>
        </p:txBody>
      </p:sp>
      <p:sp>
        <p:nvSpPr>
          <p:cNvPr id="21510" name="TextBox 22"/>
          <p:cNvSpPr txBox="1">
            <a:spLocks noChangeArrowheads="1"/>
          </p:cNvSpPr>
          <p:nvPr/>
        </p:nvSpPr>
        <p:spPr bwMode="auto">
          <a:xfrm>
            <a:off x="7072313" y="3143250"/>
            <a:ext cx="1785937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Penghuni (Polisi &amp; Keluarga)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714375" y="3357563"/>
            <a:ext cx="2071688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Penyandang Dana (Bank)</a:t>
            </a:r>
          </a:p>
        </p:txBody>
      </p:sp>
      <p:sp>
        <p:nvSpPr>
          <p:cNvPr id="21512" name="TextBox 24"/>
          <p:cNvSpPr txBox="1">
            <a:spLocks noChangeArrowheads="1"/>
          </p:cNvSpPr>
          <p:nvPr/>
        </p:nvSpPr>
        <p:spPr bwMode="auto">
          <a:xfrm>
            <a:off x="1928813" y="5372100"/>
            <a:ext cx="1785937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Design Company</a:t>
            </a:r>
          </a:p>
        </p:txBody>
      </p:sp>
      <p:sp>
        <p:nvSpPr>
          <p:cNvPr id="21513" name="TextBox 25"/>
          <p:cNvSpPr txBox="1">
            <a:spLocks noChangeArrowheads="1"/>
          </p:cNvSpPr>
          <p:nvPr/>
        </p:nvSpPr>
        <p:spPr bwMode="auto">
          <a:xfrm>
            <a:off x="3857625" y="5372100"/>
            <a:ext cx="1928813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Construction Company</a:t>
            </a:r>
          </a:p>
        </p:txBody>
      </p:sp>
      <p:sp>
        <p:nvSpPr>
          <p:cNvPr id="21514" name="TextBox 27"/>
          <p:cNvSpPr txBox="1">
            <a:spLocks noChangeArrowheads="1"/>
          </p:cNvSpPr>
          <p:nvPr/>
        </p:nvSpPr>
        <p:spPr bwMode="auto">
          <a:xfrm>
            <a:off x="5929313" y="5372100"/>
            <a:ext cx="22860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/>
              <a:t>Rental Management Company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4179888" y="2606675"/>
            <a:ext cx="13573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3143250" y="221456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id-ID" altLang="en-US" sz="1800"/>
              <a:t>Meminjamkan lahan gratis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5643563" y="3429000"/>
            <a:ext cx="14287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38"/>
          <p:cNvSpPr txBox="1">
            <a:spLocks noChangeArrowheads="1"/>
          </p:cNvSpPr>
          <p:nvPr/>
        </p:nvSpPr>
        <p:spPr bwMode="auto">
          <a:xfrm>
            <a:off x="5643563" y="3000375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1800"/>
              <a:t>Sewa rumah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5643563" y="4070350"/>
            <a:ext cx="1428750" cy="1588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42"/>
          <p:cNvSpPr txBox="1">
            <a:spLocks noChangeArrowheads="1"/>
          </p:cNvSpPr>
          <p:nvPr/>
        </p:nvSpPr>
        <p:spPr bwMode="auto">
          <a:xfrm>
            <a:off x="5857875" y="4143375"/>
            <a:ext cx="1500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1800"/>
              <a:t>Kontrak sewa rumah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2786063" y="4070350"/>
            <a:ext cx="14287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TextBox 45"/>
          <p:cNvSpPr txBox="1">
            <a:spLocks noChangeArrowheads="1"/>
          </p:cNvSpPr>
          <p:nvPr/>
        </p:nvSpPr>
        <p:spPr bwMode="auto">
          <a:xfrm>
            <a:off x="2857500" y="314325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1800"/>
              <a:t>Pendanaan</a:t>
            </a:r>
          </a:p>
        </p:txBody>
      </p:sp>
      <p:sp>
        <p:nvSpPr>
          <p:cNvPr id="21523" name="TextBox 46"/>
          <p:cNvSpPr txBox="1">
            <a:spLocks noChangeArrowheads="1"/>
          </p:cNvSpPr>
          <p:nvPr/>
        </p:nvSpPr>
        <p:spPr bwMode="auto">
          <a:xfrm>
            <a:off x="2867025" y="4130675"/>
            <a:ext cx="106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1800"/>
              <a:t>Cicilan hutang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2786063" y="3571875"/>
            <a:ext cx="1428750" cy="1588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964907" y="2107406"/>
            <a:ext cx="1428750" cy="928687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51"/>
          <p:cNvSpPr txBox="1">
            <a:spLocks noChangeArrowheads="1"/>
          </p:cNvSpPr>
          <p:nvPr/>
        </p:nvSpPr>
        <p:spPr bwMode="auto">
          <a:xfrm>
            <a:off x="6143625" y="1500188"/>
            <a:ext cx="292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1800"/>
              <a:t>Bayar pajak ke Pem. Kota dan Pem. Pusat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10800000" flipV="1">
            <a:off x="3214688" y="4143375"/>
            <a:ext cx="1571625" cy="1285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H="1" flipV="1">
            <a:off x="4786313" y="4143375"/>
            <a:ext cx="1571625" cy="1285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4108450" y="4821238"/>
            <a:ext cx="1357313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2"/>
          <p:cNvGrpSpPr>
            <a:grpSpLocks/>
          </p:cNvGrpSpPr>
          <p:nvPr/>
        </p:nvGrpSpPr>
        <p:grpSpPr bwMode="auto">
          <a:xfrm>
            <a:off x="1357313" y="1038225"/>
            <a:ext cx="6143625" cy="5819775"/>
            <a:chOff x="1357290" y="1037683"/>
            <a:chExt cx="6143668" cy="5820317"/>
          </a:xfrm>
        </p:grpSpPr>
        <p:sp>
          <p:nvSpPr>
            <p:cNvPr id="5" name="Oval 4"/>
            <p:cNvSpPr/>
            <p:nvPr/>
          </p:nvSpPr>
          <p:spPr>
            <a:xfrm>
              <a:off x="1643042" y="1213912"/>
              <a:ext cx="5572164" cy="38103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4214810" y="2714239"/>
              <a:ext cx="2071701" cy="1962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2540" name="TextBox 5"/>
            <p:cNvSpPr txBox="1">
              <a:spLocks noChangeArrowheads="1"/>
            </p:cNvSpPr>
            <p:nvPr/>
          </p:nvSpPr>
          <p:spPr bwMode="auto">
            <a:xfrm>
              <a:off x="2428860" y="3429000"/>
              <a:ext cx="18573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id-ID" altLang="en-US" sz="3200" b="1">
                  <a:latin typeface="Calibri" charset="0"/>
                </a:rPr>
                <a:t>Konteks</a:t>
              </a:r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4357686" y="3357562"/>
              <a:ext cx="18573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id-ID" altLang="en-US" sz="3200" b="1">
                  <a:latin typeface="Calibri" charset="0"/>
                </a:rPr>
                <a:t>Fokus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357290" y="1037683"/>
              <a:ext cx="6143668" cy="58203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2543" name="TextBox 11"/>
            <p:cNvSpPr txBox="1">
              <a:spLocks noChangeArrowheads="1"/>
            </p:cNvSpPr>
            <p:nvPr/>
          </p:nvSpPr>
          <p:spPr bwMode="auto">
            <a:xfrm>
              <a:off x="2285984" y="3286124"/>
              <a:ext cx="214314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id-ID" altLang="en-US" b="1">
                  <a:latin typeface="Calibri" charset="0"/>
                </a:rPr>
                <a:t>Diterapkan utk peningkatan kesejahteraanmasyarakat</a:t>
              </a:r>
            </a:p>
          </p:txBody>
        </p:sp>
        <p:sp>
          <p:nvSpPr>
            <p:cNvPr id="22544" name="TextBox 15"/>
            <p:cNvSpPr txBox="1">
              <a:spLocks noChangeArrowheads="1"/>
            </p:cNvSpPr>
            <p:nvPr/>
          </p:nvSpPr>
          <p:spPr bwMode="auto">
            <a:xfrm>
              <a:off x="2786050" y="1500174"/>
              <a:ext cx="21431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id-ID" altLang="en-US" sz="2000" b="1">
                  <a:latin typeface="Calibri" charset="0"/>
                </a:rPr>
                <a:t>Pembangunan infrastruktur skala besar </a:t>
              </a:r>
            </a:p>
          </p:txBody>
        </p:sp>
        <p:cxnSp>
          <p:nvCxnSpPr>
            <p:cNvPr id="17" name="Straight Arrow Connector 16"/>
            <p:cNvCxnSpPr>
              <a:stCxn id="22544" idx="2"/>
            </p:cNvCxnSpPr>
            <p:nvPr/>
          </p:nvCxnSpPr>
          <p:spPr>
            <a:xfrm rot="16200000" flipH="1">
              <a:off x="3579772" y="2793631"/>
              <a:ext cx="770009" cy="21431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143371" y="2714239"/>
              <a:ext cx="428628" cy="35722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b="1">
                  <a:solidFill>
                    <a:schemeClr val="tx1"/>
                  </a:solidFill>
                </a:rPr>
                <a:t>C</a:t>
              </a:r>
            </a:p>
          </p:txBody>
        </p:sp>
      </p:grpSp>
      <p:pic>
        <p:nvPicPr>
          <p:cNvPr id="33" name="Picture 32" descr="CIMG1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643313"/>
            <a:ext cx="3214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CIMG10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3573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4"/>
          <p:cNvSpPr txBox="1">
            <a:spLocks noChangeArrowheads="1"/>
          </p:cNvSpPr>
          <p:nvPr/>
        </p:nvSpPr>
        <p:spPr bwMode="auto">
          <a:xfrm>
            <a:off x="4572000" y="3989388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id-ID" altLang="en-US" b="1">
                <a:latin typeface="Calibri" charset="0"/>
              </a:rPr>
              <a:t>PPP/PFI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4143375" y="3214688"/>
            <a:ext cx="1285875" cy="78581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entagon 39"/>
          <p:cNvSpPr/>
          <p:nvPr/>
        </p:nvSpPr>
        <p:spPr>
          <a:xfrm>
            <a:off x="571500" y="6357938"/>
            <a:ext cx="357188" cy="428625"/>
          </a:xfrm>
          <a:prstGeom prst="homePlat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325" name="TextBox 24"/>
          <p:cNvSpPr txBox="1">
            <a:spLocks noChangeArrowheads="1"/>
          </p:cNvSpPr>
          <p:nvPr/>
        </p:nvSpPr>
        <p:spPr bwMode="auto">
          <a:xfrm>
            <a:off x="1428750" y="2214563"/>
            <a:ext cx="200025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Highway &amp; Community Empowerment</a:t>
            </a:r>
          </a:p>
        </p:txBody>
      </p:sp>
      <p:sp>
        <p:nvSpPr>
          <p:cNvPr id="13326" name="TextBox 25"/>
          <p:cNvSpPr txBox="1">
            <a:spLocks noChangeArrowheads="1"/>
          </p:cNvSpPr>
          <p:nvPr/>
        </p:nvSpPr>
        <p:spPr bwMode="auto">
          <a:xfrm>
            <a:off x="1042988" y="260350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Kasus di Jepang #2: Road Station Rest Area (Michino-eki)</a:t>
            </a:r>
          </a:p>
        </p:txBody>
      </p:sp>
      <p:sp>
        <p:nvSpPr>
          <p:cNvPr id="13327" name="TextBox 26"/>
          <p:cNvSpPr txBox="1">
            <a:spLocks noChangeArrowheads="1"/>
          </p:cNvSpPr>
          <p:nvPr/>
        </p:nvSpPr>
        <p:spPr bwMode="auto">
          <a:xfrm>
            <a:off x="6715125" y="6007100"/>
            <a:ext cx="178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id-ID" altLang="en-US" sz="2000"/>
              <a:t>Road Station Scenic Byway</a:t>
            </a:r>
          </a:p>
        </p:txBody>
      </p:sp>
    </p:spTree>
    <p:extLst>
      <p:ext uri="{BB962C8B-B14F-4D97-AF65-F5344CB8AC3E}">
        <p14:creationId xmlns:p14="http://schemas.microsoft.com/office/powerpoint/2010/main" val="16900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325" grpId="0" animBg="1"/>
      <p:bldP spid="13326" grpId="0"/>
      <p:bldP spid="133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678</Words>
  <Application>Microsoft Macintosh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Wingdings</vt:lpstr>
      <vt:lpstr>Arial</vt:lpstr>
      <vt:lpstr>Office Theme</vt:lpstr>
      <vt:lpstr>Kemitraan  Dalam Pengelolaan Aset Daerah: PPP dan PFI</vt:lpstr>
      <vt:lpstr>Kemitraan Pemda &amp; Swasta</vt:lpstr>
      <vt:lpstr>Apakah beda PPP dengan PFI ?</vt:lpstr>
      <vt:lpstr>PowerPoint Presentation</vt:lpstr>
      <vt:lpstr>PowerPoint Presentation</vt:lpstr>
      <vt:lpstr>Pidato Kenegaraan Presiden Jokowi 16 Agustus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Kemitraan dlm Pemanfaatan Aset</vt:lpstr>
      <vt:lpstr>Masalah Pokok</vt:lpstr>
      <vt:lpstr>PowerPoint Presentation</vt:lpstr>
      <vt:lpstr>PowerPoint Presentation</vt:lpstr>
      <vt:lpstr>Kelemahan Sistem PFI</vt:lpstr>
      <vt:lpstr>Beberapa Kasus di Indonesia</vt:lpstr>
      <vt:lpstr>Kebutuhan PPP di Daerah</vt:lpstr>
      <vt:lpstr>Langkah-langkah Pendaerahan PPP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Microsoft Office User</cp:lastModifiedBy>
  <cp:revision>36</cp:revision>
  <dcterms:created xsi:type="dcterms:W3CDTF">2015-01-09T03:42:23Z</dcterms:created>
  <dcterms:modified xsi:type="dcterms:W3CDTF">2017-02-14T07:37:33Z</dcterms:modified>
</cp:coreProperties>
</file>